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4" r:id="rId4"/>
    <p:sldId id="262" r:id="rId5"/>
    <p:sldId id="263" r:id="rId6"/>
    <p:sldId id="258" r:id="rId7"/>
    <p:sldId id="259" r:id="rId8"/>
    <p:sldId id="260" r:id="rId9"/>
    <p:sldId id="261"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p:scale>
          <a:sx n="70" d="100"/>
          <a:sy n="70" d="100"/>
        </p:scale>
        <p:origin x="1838" y="28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B084664-1D8D-492D-BA93-BF097655EF56}" type="datetimeFigureOut">
              <a:rPr kumimoji="1" lang="ja-JP" altLang="en-US" smtClean="0"/>
              <a:t>2024/10/21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1B4FCE-6E2A-4179-A129-BCA291DF4A26}" type="slidenum">
              <a:rPr kumimoji="1" lang="ja-JP" altLang="en-US" smtClean="0"/>
              <a:t>‹#›</a:t>
            </a:fld>
            <a:endParaRPr kumimoji="1" lang="ja-JP" altLang="en-US"/>
          </a:p>
        </p:txBody>
      </p:sp>
    </p:spTree>
    <p:extLst>
      <p:ext uri="{BB962C8B-B14F-4D97-AF65-F5344CB8AC3E}">
        <p14:creationId xmlns:p14="http://schemas.microsoft.com/office/powerpoint/2010/main" val="3048688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B084664-1D8D-492D-BA93-BF097655EF56}" type="datetimeFigureOut">
              <a:rPr kumimoji="1" lang="ja-JP" altLang="en-US" smtClean="0"/>
              <a:t>2024/10/21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1B4FCE-6E2A-4179-A129-BCA291DF4A26}" type="slidenum">
              <a:rPr kumimoji="1" lang="ja-JP" altLang="en-US" smtClean="0"/>
              <a:t>‹#›</a:t>
            </a:fld>
            <a:endParaRPr kumimoji="1" lang="ja-JP" altLang="en-US"/>
          </a:p>
        </p:txBody>
      </p:sp>
    </p:spTree>
    <p:extLst>
      <p:ext uri="{BB962C8B-B14F-4D97-AF65-F5344CB8AC3E}">
        <p14:creationId xmlns:p14="http://schemas.microsoft.com/office/powerpoint/2010/main" val="4205471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B084664-1D8D-492D-BA93-BF097655EF56}" type="datetimeFigureOut">
              <a:rPr kumimoji="1" lang="ja-JP" altLang="en-US" smtClean="0"/>
              <a:t>2024/10/21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1B4FCE-6E2A-4179-A129-BCA291DF4A26}" type="slidenum">
              <a:rPr kumimoji="1" lang="ja-JP" altLang="en-US" smtClean="0"/>
              <a:t>‹#›</a:t>
            </a:fld>
            <a:endParaRPr kumimoji="1" lang="ja-JP" altLang="en-US"/>
          </a:p>
        </p:txBody>
      </p:sp>
    </p:spTree>
    <p:extLst>
      <p:ext uri="{BB962C8B-B14F-4D97-AF65-F5344CB8AC3E}">
        <p14:creationId xmlns:p14="http://schemas.microsoft.com/office/powerpoint/2010/main" val="32489630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B084664-1D8D-492D-BA93-BF097655EF56}" type="datetimeFigureOut">
              <a:rPr kumimoji="1" lang="ja-JP" altLang="en-US" smtClean="0"/>
              <a:t>2024/10/21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1B4FCE-6E2A-4179-A129-BCA291DF4A26}" type="slidenum">
              <a:rPr kumimoji="1" lang="ja-JP" altLang="en-US" smtClean="0"/>
              <a:t>‹#›</a:t>
            </a:fld>
            <a:endParaRPr kumimoji="1" lang="ja-JP" altLang="en-US"/>
          </a:p>
        </p:txBody>
      </p:sp>
    </p:spTree>
    <p:extLst>
      <p:ext uri="{BB962C8B-B14F-4D97-AF65-F5344CB8AC3E}">
        <p14:creationId xmlns:p14="http://schemas.microsoft.com/office/powerpoint/2010/main" val="1083696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B084664-1D8D-492D-BA93-BF097655EF56}" type="datetimeFigureOut">
              <a:rPr kumimoji="1" lang="ja-JP" altLang="en-US" smtClean="0"/>
              <a:t>2024/10/21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D21B4FCE-6E2A-4179-A129-BCA291DF4A26}" type="slidenum">
              <a:rPr kumimoji="1" lang="ja-JP" altLang="en-US" smtClean="0"/>
              <a:t>‹#›</a:t>
            </a:fld>
            <a:endParaRPr kumimoji="1" lang="ja-JP" altLang="en-US"/>
          </a:p>
        </p:txBody>
      </p:sp>
    </p:spTree>
    <p:extLst>
      <p:ext uri="{BB962C8B-B14F-4D97-AF65-F5344CB8AC3E}">
        <p14:creationId xmlns:p14="http://schemas.microsoft.com/office/powerpoint/2010/main" val="1256362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B084664-1D8D-492D-BA93-BF097655EF56}" type="datetimeFigureOut">
              <a:rPr kumimoji="1" lang="ja-JP" altLang="en-US" smtClean="0"/>
              <a:t>2024/10/21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1B4FCE-6E2A-4179-A129-BCA291DF4A26}" type="slidenum">
              <a:rPr kumimoji="1" lang="ja-JP" altLang="en-US" smtClean="0"/>
              <a:t>‹#›</a:t>
            </a:fld>
            <a:endParaRPr kumimoji="1" lang="ja-JP" altLang="en-US"/>
          </a:p>
        </p:txBody>
      </p:sp>
    </p:spTree>
    <p:extLst>
      <p:ext uri="{BB962C8B-B14F-4D97-AF65-F5344CB8AC3E}">
        <p14:creationId xmlns:p14="http://schemas.microsoft.com/office/powerpoint/2010/main" val="13632420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B084664-1D8D-492D-BA93-BF097655EF56}" type="datetimeFigureOut">
              <a:rPr kumimoji="1" lang="ja-JP" altLang="en-US" smtClean="0"/>
              <a:t>2024/10/21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D21B4FCE-6E2A-4179-A129-BCA291DF4A26}" type="slidenum">
              <a:rPr kumimoji="1" lang="ja-JP" altLang="en-US" smtClean="0"/>
              <a:t>‹#›</a:t>
            </a:fld>
            <a:endParaRPr kumimoji="1" lang="ja-JP" altLang="en-US"/>
          </a:p>
        </p:txBody>
      </p:sp>
    </p:spTree>
    <p:extLst>
      <p:ext uri="{BB962C8B-B14F-4D97-AF65-F5344CB8AC3E}">
        <p14:creationId xmlns:p14="http://schemas.microsoft.com/office/powerpoint/2010/main" val="1951719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B084664-1D8D-492D-BA93-BF097655EF56}" type="datetimeFigureOut">
              <a:rPr kumimoji="1" lang="ja-JP" altLang="en-US" smtClean="0"/>
              <a:t>2024/10/21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D21B4FCE-6E2A-4179-A129-BCA291DF4A26}" type="slidenum">
              <a:rPr kumimoji="1" lang="ja-JP" altLang="en-US" smtClean="0"/>
              <a:t>‹#›</a:t>
            </a:fld>
            <a:endParaRPr kumimoji="1" lang="ja-JP" altLang="en-US"/>
          </a:p>
        </p:txBody>
      </p:sp>
    </p:spTree>
    <p:extLst>
      <p:ext uri="{BB962C8B-B14F-4D97-AF65-F5344CB8AC3E}">
        <p14:creationId xmlns:p14="http://schemas.microsoft.com/office/powerpoint/2010/main" val="11071007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084664-1D8D-492D-BA93-BF097655EF56}" type="datetimeFigureOut">
              <a:rPr kumimoji="1" lang="ja-JP" altLang="en-US" smtClean="0"/>
              <a:t>2024/10/21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D21B4FCE-6E2A-4179-A129-BCA291DF4A26}" type="slidenum">
              <a:rPr kumimoji="1" lang="ja-JP" altLang="en-US" smtClean="0"/>
              <a:t>‹#›</a:t>
            </a:fld>
            <a:endParaRPr kumimoji="1" lang="ja-JP" altLang="en-US"/>
          </a:p>
        </p:txBody>
      </p:sp>
    </p:spTree>
    <p:extLst>
      <p:ext uri="{BB962C8B-B14F-4D97-AF65-F5344CB8AC3E}">
        <p14:creationId xmlns:p14="http://schemas.microsoft.com/office/powerpoint/2010/main" val="3713886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B084664-1D8D-492D-BA93-BF097655EF56}" type="datetimeFigureOut">
              <a:rPr kumimoji="1" lang="ja-JP" altLang="en-US" smtClean="0"/>
              <a:t>2024/10/21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1B4FCE-6E2A-4179-A129-BCA291DF4A26}" type="slidenum">
              <a:rPr kumimoji="1" lang="ja-JP" altLang="en-US" smtClean="0"/>
              <a:t>‹#›</a:t>
            </a:fld>
            <a:endParaRPr kumimoji="1" lang="ja-JP" altLang="en-US"/>
          </a:p>
        </p:txBody>
      </p:sp>
    </p:spTree>
    <p:extLst>
      <p:ext uri="{BB962C8B-B14F-4D97-AF65-F5344CB8AC3E}">
        <p14:creationId xmlns:p14="http://schemas.microsoft.com/office/powerpoint/2010/main" val="3738864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B084664-1D8D-492D-BA93-BF097655EF56}" type="datetimeFigureOut">
              <a:rPr kumimoji="1" lang="ja-JP" altLang="en-US" smtClean="0"/>
              <a:t>2024/10/21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D21B4FCE-6E2A-4179-A129-BCA291DF4A26}" type="slidenum">
              <a:rPr kumimoji="1" lang="ja-JP" altLang="en-US" smtClean="0"/>
              <a:t>‹#›</a:t>
            </a:fld>
            <a:endParaRPr kumimoji="1" lang="ja-JP" altLang="en-US"/>
          </a:p>
        </p:txBody>
      </p:sp>
    </p:spTree>
    <p:extLst>
      <p:ext uri="{BB962C8B-B14F-4D97-AF65-F5344CB8AC3E}">
        <p14:creationId xmlns:p14="http://schemas.microsoft.com/office/powerpoint/2010/main" val="1376865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084664-1D8D-492D-BA93-BF097655EF56}" type="datetimeFigureOut">
              <a:rPr kumimoji="1" lang="ja-JP" altLang="en-US" smtClean="0"/>
              <a:t>2024/10/21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1B4FCE-6E2A-4179-A129-BCA291DF4A26}" type="slidenum">
              <a:rPr kumimoji="1" lang="ja-JP" altLang="en-US" smtClean="0"/>
              <a:t>‹#›</a:t>
            </a:fld>
            <a:endParaRPr kumimoji="1" lang="ja-JP" altLang="en-US"/>
          </a:p>
        </p:txBody>
      </p:sp>
    </p:spTree>
    <p:extLst>
      <p:ext uri="{BB962C8B-B14F-4D97-AF65-F5344CB8AC3E}">
        <p14:creationId xmlns:p14="http://schemas.microsoft.com/office/powerpoint/2010/main" val="6079418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B7F13C5-3F8B-7F46-2564-100F11730D0A}"/>
              </a:ext>
            </a:extLst>
          </p:cNvPr>
          <p:cNvSpPr>
            <a:spLocks noGrp="1"/>
          </p:cNvSpPr>
          <p:nvPr>
            <p:ph type="ctrTitle"/>
          </p:nvPr>
        </p:nvSpPr>
        <p:spPr>
          <a:xfrm>
            <a:off x="468085" y="820057"/>
            <a:ext cx="7772400" cy="2387600"/>
          </a:xfrm>
        </p:spPr>
        <p:txBody>
          <a:bodyPr>
            <a:normAutofit/>
          </a:bodyPr>
          <a:lstStyle/>
          <a:p>
            <a:r>
              <a:rPr kumimoji="1" lang="en-US" altLang="ja-JP" sz="8000" b="1" dirty="0"/>
              <a:t>Zoom </a:t>
            </a:r>
            <a:r>
              <a:rPr kumimoji="1" lang="ja-JP" altLang="en-US" sz="8000" b="1" dirty="0"/>
              <a:t>翻訳版字幕</a:t>
            </a:r>
            <a:br>
              <a:rPr kumimoji="1" lang="en-US" altLang="ja-JP" sz="8000" b="1" dirty="0"/>
            </a:br>
            <a:r>
              <a:rPr kumimoji="1" lang="ja-JP" altLang="en-US" sz="8000" b="1" dirty="0"/>
              <a:t>の使用方法</a:t>
            </a:r>
          </a:p>
        </p:txBody>
      </p:sp>
      <p:sp>
        <p:nvSpPr>
          <p:cNvPr id="3" name="字幕 2">
            <a:extLst>
              <a:ext uri="{FF2B5EF4-FFF2-40B4-BE49-F238E27FC236}">
                <a16:creationId xmlns:a16="http://schemas.microsoft.com/office/drawing/2014/main" id="{182182F4-C280-32EF-E274-C5C8F4C282F6}"/>
              </a:ext>
            </a:extLst>
          </p:cNvPr>
          <p:cNvSpPr>
            <a:spLocks noGrp="1"/>
          </p:cNvSpPr>
          <p:nvPr>
            <p:ph type="subTitle" idx="1"/>
          </p:nvPr>
        </p:nvSpPr>
        <p:spPr>
          <a:xfrm>
            <a:off x="1894115" y="5104267"/>
            <a:ext cx="6858000" cy="1655762"/>
          </a:xfrm>
        </p:spPr>
        <p:txBody>
          <a:bodyPr>
            <a:normAutofit/>
          </a:bodyPr>
          <a:lstStyle/>
          <a:p>
            <a:pPr algn="r"/>
            <a:r>
              <a:rPr kumimoji="1" lang="ja-JP" altLang="en-US" sz="3200" b="1" dirty="0"/>
              <a:t>日本</a:t>
            </a:r>
            <a:r>
              <a:rPr kumimoji="1" lang="en-US" altLang="ja-JP" sz="3200" b="1" dirty="0"/>
              <a:t>BDORT</a:t>
            </a:r>
            <a:r>
              <a:rPr kumimoji="1" lang="ja-JP" altLang="en-US" sz="3200" b="1" dirty="0"/>
              <a:t>協会</a:t>
            </a:r>
          </a:p>
        </p:txBody>
      </p:sp>
    </p:spTree>
    <p:extLst>
      <p:ext uri="{BB962C8B-B14F-4D97-AF65-F5344CB8AC3E}">
        <p14:creationId xmlns:p14="http://schemas.microsoft.com/office/powerpoint/2010/main" val="2575862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0C84D28F-23BD-6B21-9D15-FE5A0E6E95C0}"/>
              </a:ext>
            </a:extLst>
          </p:cNvPr>
          <p:cNvSpPr txBox="1"/>
          <p:nvPr/>
        </p:nvSpPr>
        <p:spPr>
          <a:xfrm>
            <a:off x="552450" y="704849"/>
            <a:ext cx="8352064" cy="5878532"/>
          </a:xfrm>
          <a:prstGeom prst="rect">
            <a:avLst/>
          </a:prstGeom>
          <a:noFill/>
        </p:spPr>
        <p:txBody>
          <a:bodyPr wrap="square">
            <a:spAutoFit/>
          </a:bodyPr>
          <a:lstStyle/>
          <a:p>
            <a:r>
              <a:rPr lang="en-US" altLang="ja-JP" sz="3200" dirty="0"/>
              <a:t>Zoom</a:t>
            </a:r>
            <a:r>
              <a:rPr lang="ja-JP" altLang="en-US" sz="3200" dirty="0"/>
              <a:t>翻訳字幕を試験的に導入します</a:t>
            </a:r>
          </a:p>
          <a:p>
            <a:r>
              <a:rPr lang="ja-JP" altLang="en-US" sz="3200" dirty="0"/>
              <a:t>今大会では</a:t>
            </a:r>
            <a:r>
              <a:rPr lang="en-US" altLang="ja-JP" sz="3200" dirty="0"/>
              <a:t>Zoom</a:t>
            </a:r>
            <a:r>
              <a:rPr lang="ja-JP" altLang="en-US" sz="3200" dirty="0"/>
              <a:t>翻訳字幕を試験的に導入いたします。</a:t>
            </a:r>
            <a:r>
              <a:rPr lang="ja-JP" altLang="en-US" sz="3200" b="0" i="0" dirty="0">
                <a:solidFill>
                  <a:srgbClr val="444444"/>
                </a:solidFill>
                <a:effectLst/>
                <a:highlight>
                  <a:srgbClr val="FFFFFF"/>
                </a:highlight>
                <a:latin typeface="YuGothic"/>
              </a:rPr>
              <a:t>少し遅れるものの同時通訳的に利用できます</a:t>
            </a:r>
            <a:endParaRPr lang="ja-JP" altLang="en-US" sz="3200" dirty="0"/>
          </a:p>
          <a:p>
            <a:r>
              <a:rPr lang="ja-JP" altLang="en-US" sz="3200" dirty="0"/>
              <a:t>字幕の表示・非表示、翻訳言語の切り替えは参加者にて設定いただけます。操作方法は以下をご参照ください。</a:t>
            </a:r>
          </a:p>
          <a:p>
            <a:r>
              <a:rPr lang="ja-JP" altLang="en-US" sz="3200" dirty="0"/>
              <a:t>注意：翻訳字幕を表示するには、以下のバージョンの</a:t>
            </a:r>
            <a:r>
              <a:rPr lang="en-US" altLang="ja-JP" sz="3200" dirty="0"/>
              <a:t>Zoom</a:t>
            </a:r>
            <a:r>
              <a:rPr lang="ja-JP" altLang="en-US" sz="3200" dirty="0"/>
              <a:t>に対応しています。会期前にアップデートをお願いいたします。</a:t>
            </a:r>
            <a:endParaRPr lang="en-US" altLang="ja-JP" sz="3200" dirty="0"/>
          </a:p>
          <a:p>
            <a:r>
              <a:rPr lang="en-US" altLang="ja-JP" dirty="0"/>
              <a:t>•	</a:t>
            </a:r>
            <a:r>
              <a:rPr lang="en-US" altLang="ja-JP" sz="2800" dirty="0"/>
              <a:t>Windows: 5.10.6</a:t>
            </a:r>
            <a:r>
              <a:rPr lang="ja-JP" altLang="en-US" sz="2800" dirty="0"/>
              <a:t>以降*</a:t>
            </a:r>
          </a:p>
          <a:p>
            <a:r>
              <a:rPr lang="en-US" altLang="ja-JP" sz="2800" dirty="0"/>
              <a:t>•	macOS: 5.10.6</a:t>
            </a:r>
            <a:r>
              <a:rPr lang="ja-JP" altLang="en-US" sz="2800" dirty="0"/>
              <a:t>以降</a:t>
            </a:r>
          </a:p>
        </p:txBody>
      </p:sp>
    </p:spTree>
    <p:extLst>
      <p:ext uri="{BB962C8B-B14F-4D97-AF65-F5344CB8AC3E}">
        <p14:creationId xmlns:p14="http://schemas.microsoft.com/office/powerpoint/2010/main" val="1343601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F7D2C543-4A86-94AD-71A1-8DC0B147183C}"/>
              </a:ext>
            </a:extLst>
          </p:cNvPr>
          <p:cNvSpPr txBox="1"/>
          <p:nvPr/>
        </p:nvSpPr>
        <p:spPr>
          <a:xfrm>
            <a:off x="87086" y="431976"/>
            <a:ext cx="9056914" cy="5940088"/>
          </a:xfrm>
          <a:prstGeom prst="rect">
            <a:avLst/>
          </a:prstGeom>
          <a:noFill/>
        </p:spPr>
        <p:txBody>
          <a:bodyPr wrap="square">
            <a:spAutoFit/>
          </a:bodyPr>
          <a:lstStyle/>
          <a:p>
            <a:r>
              <a:rPr lang="en-US" altLang="ja-JP" sz="2000" b="1" dirty="0"/>
              <a:t>Zoom </a:t>
            </a:r>
            <a:r>
              <a:rPr lang="ja-JP" altLang="en-US" sz="2000" b="1" dirty="0"/>
              <a:t>の翻訳版字幕は、ミーティングやウェビナーで利用できる機能です。</a:t>
            </a:r>
            <a:endParaRPr lang="en-US" altLang="ja-JP" sz="2000" b="1" dirty="0"/>
          </a:p>
          <a:p>
            <a:endParaRPr lang="en-US" altLang="ja-JP" sz="2000" dirty="0"/>
          </a:p>
          <a:p>
            <a:r>
              <a:rPr lang="ja-JP" altLang="en-US" sz="2000" b="1" dirty="0"/>
              <a:t>翻訳版字幕を使用するには、次の手順に従います。</a:t>
            </a:r>
            <a:endParaRPr lang="en-US" altLang="ja-JP" sz="2000" b="1" dirty="0"/>
          </a:p>
          <a:p>
            <a:r>
              <a:rPr lang="ja-JP" altLang="en-US" sz="2000" dirty="0"/>
              <a:t>﻿</a:t>
            </a:r>
          </a:p>
          <a:p>
            <a:r>
              <a:rPr lang="ja-JP" altLang="en-US" sz="2000" dirty="0"/>
              <a:t>最新バージョンの </a:t>
            </a:r>
            <a:r>
              <a:rPr lang="en-US" altLang="ja-JP" sz="2000" dirty="0"/>
              <a:t>Zoom </a:t>
            </a:r>
            <a:r>
              <a:rPr lang="ja-JP" altLang="en-US" sz="2000" dirty="0"/>
              <a:t>デスクトップ クライアントをダウンロードします。﻿</a:t>
            </a:r>
          </a:p>
          <a:p>
            <a:r>
              <a:rPr lang="en-US" altLang="ja-JP" sz="2000" dirty="0"/>
              <a:t>Zoom </a:t>
            </a:r>
            <a:r>
              <a:rPr lang="ja-JP" altLang="en-US" sz="2000" dirty="0"/>
              <a:t>ウェブポータルにサインインします。﻿</a:t>
            </a:r>
          </a:p>
          <a:p>
            <a:r>
              <a:rPr lang="ja-JP" altLang="en-US" sz="2000" dirty="0"/>
              <a:t>ナビゲーション パネルで、</a:t>
            </a:r>
            <a:r>
              <a:rPr lang="en-US" altLang="ja-JP" sz="2000" dirty="0"/>
              <a:t>[</a:t>
            </a:r>
            <a:r>
              <a:rPr lang="ja-JP" altLang="en-US" sz="2000" dirty="0"/>
              <a:t>設定</a:t>
            </a:r>
            <a:r>
              <a:rPr lang="en-US" altLang="ja-JP" sz="2000" dirty="0"/>
              <a:t>] </a:t>
            </a:r>
            <a:r>
              <a:rPr lang="ja-JP" altLang="en-US" sz="2000" dirty="0"/>
              <a:t>をクリックします。﻿</a:t>
            </a:r>
          </a:p>
          <a:p>
            <a:r>
              <a:rPr lang="en-US" altLang="ja-JP" sz="2000" dirty="0"/>
              <a:t>[</a:t>
            </a:r>
            <a:r>
              <a:rPr lang="ja-JP" altLang="en-US" sz="2000" dirty="0"/>
              <a:t>ミーティング</a:t>
            </a:r>
            <a:r>
              <a:rPr lang="en-US" altLang="ja-JP" sz="2000" dirty="0"/>
              <a:t>] </a:t>
            </a:r>
            <a:r>
              <a:rPr lang="ja-JP" altLang="en-US" sz="2000" dirty="0"/>
              <a:t>タブをクリックします。﻿</a:t>
            </a:r>
          </a:p>
          <a:p>
            <a:r>
              <a:rPr lang="en-US" altLang="ja-JP" sz="2000" dirty="0"/>
              <a:t>[</a:t>
            </a:r>
            <a:r>
              <a:rPr lang="ja-JP" altLang="en-US" sz="2000" dirty="0"/>
              <a:t>ミーティング内（詳細）</a:t>
            </a:r>
            <a:r>
              <a:rPr lang="en-US" altLang="ja-JP" sz="2000" dirty="0"/>
              <a:t>] </a:t>
            </a:r>
            <a:r>
              <a:rPr lang="ja-JP" altLang="en-US" sz="2000" dirty="0"/>
              <a:t>で、</a:t>
            </a:r>
            <a:r>
              <a:rPr lang="en-US" altLang="ja-JP" sz="2000" dirty="0"/>
              <a:t>[</a:t>
            </a:r>
            <a:r>
              <a:rPr lang="ja-JP" altLang="en-US" sz="2000" dirty="0"/>
              <a:t>翻訳版字幕</a:t>
            </a:r>
            <a:r>
              <a:rPr lang="en-US" altLang="ja-JP" sz="2000" dirty="0"/>
              <a:t>] </a:t>
            </a:r>
            <a:r>
              <a:rPr lang="ja-JP" altLang="en-US" sz="2000" dirty="0"/>
              <a:t>トグルをクリックし、有効にします。﻿</a:t>
            </a:r>
          </a:p>
          <a:p>
            <a:r>
              <a:rPr lang="en-US" altLang="ja-JP" sz="2000" dirty="0"/>
              <a:t>[</a:t>
            </a:r>
            <a:r>
              <a:rPr lang="ja-JP" altLang="en-US" sz="2000" dirty="0"/>
              <a:t>翻訳言語の編集</a:t>
            </a:r>
            <a:r>
              <a:rPr lang="en-US" altLang="ja-JP" sz="2000" dirty="0"/>
              <a:t>] </a:t>
            </a:r>
            <a:r>
              <a:rPr lang="ja-JP" altLang="en-US" sz="2000" dirty="0"/>
              <a:t>をクリックしてミーティングで使用したい言語ペアを選択します。﻿</a:t>
            </a:r>
          </a:p>
          <a:p>
            <a:r>
              <a:rPr lang="ja-JP" altLang="en-US" sz="2000" dirty="0"/>
              <a:t>ミーティングに参加します。﻿</a:t>
            </a:r>
          </a:p>
          <a:p>
            <a:r>
              <a:rPr lang="en-US" altLang="ja-JP" sz="2000" dirty="0"/>
              <a:t>[</a:t>
            </a:r>
            <a:r>
              <a:rPr lang="ja-JP" altLang="en-US" sz="2000" dirty="0"/>
              <a:t>字幕を表示</a:t>
            </a:r>
            <a:r>
              <a:rPr lang="en-US" altLang="ja-JP" sz="2000" dirty="0"/>
              <a:t>] </a:t>
            </a:r>
            <a:r>
              <a:rPr lang="ja-JP" altLang="en-US" sz="2000" dirty="0"/>
              <a:t>ボタンをクリックします。﻿</a:t>
            </a:r>
          </a:p>
          <a:p>
            <a:r>
              <a:rPr lang="en-US" altLang="ja-JP" sz="2000" dirty="0"/>
              <a:t>[</a:t>
            </a:r>
            <a:r>
              <a:rPr lang="ja-JP" altLang="en-US" sz="2000" dirty="0"/>
              <a:t>翻訳を有効にする</a:t>
            </a:r>
            <a:r>
              <a:rPr lang="en-US" altLang="ja-JP" sz="2000" dirty="0"/>
              <a:t>] </a:t>
            </a:r>
            <a:r>
              <a:rPr lang="ja-JP" altLang="en-US" sz="2000" dirty="0"/>
              <a:t>にチェックを入れると会話言語と翻訳言語が表示されるのでそれぞれの言語を設定します。﻿</a:t>
            </a:r>
          </a:p>
          <a:p>
            <a:r>
              <a:rPr lang="ja-JP" altLang="en-US" sz="2000" dirty="0"/>
              <a:t>翻訳版字幕は、画面下部に表示され、いつでも非表示に設定できます。また、字幕の全文を表示したい場合は、</a:t>
            </a:r>
            <a:r>
              <a:rPr lang="en-US" altLang="ja-JP" sz="2000" dirty="0"/>
              <a:t>[</a:t>
            </a:r>
            <a:r>
              <a:rPr lang="ja-JP" altLang="en-US" sz="2000" dirty="0"/>
              <a:t>字幕を表示</a:t>
            </a:r>
            <a:r>
              <a:rPr lang="en-US" altLang="ja-JP" sz="2000" dirty="0"/>
              <a:t>] </a:t>
            </a:r>
            <a:r>
              <a:rPr lang="ja-JP" altLang="en-US" sz="2000" dirty="0"/>
              <a:t>メニューで </a:t>
            </a:r>
            <a:r>
              <a:rPr lang="en-US" altLang="ja-JP" sz="2000" dirty="0"/>
              <a:t>[</a:t>
            </a:r>
            <a:r>
              <a:rPr lang="ja-JP" altLang="en-US" sz="2000" dirty="0"/>
              <a:t>全文の文字起こしを表示</a:t>
            </a:r>
            <a:r>
              <a:rPr lang="en-US" altLang="ja-JP" sz="2000" dirty="0"/>
              <a:t>] </a:t>
            </a:r>
            <a:r>
              <a:rPr lang="ja-JP" altLang="en-US" sz="2000" dirty="0"/>
              <a:t>を選択します。﻿</a:t>
            </a:r>
          </a:p>
        </p:txBody>
      </p:sp>
    </p:spTree>
    <p:extLst>
      <p:ext uri="{BB962C8B-B14F-4D97-AF65-F5344CB8AC3E}">
        <p14:creationId xmlns:p14="http://schemas.microsoft.com/office/powerpoint/2010/main" val="1605367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57A8A255-9798-1BB7-A5BD-B0930C5A822D}"/>
              </a:ext>
            </a:extLst>
          </p:cNvPr>
          <p:cNvPicPr>
            <a:picLocks noChangeAspect="1"/>
          </p:cNvPicPr>
          <p:nvPr/>
        </p:nvPicPr>
        <p:blipFill rotWithShape="1">
          <a:blip r:embed="rId2"/>
          <a:srcRect r="16071"/>
          <a:stretch/>
        </p:blipFill>
        <p:spPr>
          <a:xfrm>
            <a:off x="0" y="805543"/>
            <a:ext cx="9101748" cy="4789714"/>
          </a:xfrm>
          <a:prstGeom prst="rect">
            <a:avLst/>
          </a:prstGeom>
        </p:spPr>
      </p:pic>
    </p:spTree>
    <p:extLst>
      <p:ext uri="{BB962C8B-B14F-4D97-AF65-F5344CB8AC3E}">
        <p14:creationId xmlns:p14="http://schemas.microsoft.com/office/powerpoint/2010/main" val="2552930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B4B30A57-3A0C-E3E3-08D9-60BF76FF5EEC}"/>
              </a:ext>
            </a:extLst>
          </p:cNvPr>
          <p:cNvSpPr txBox="1"/>
          <p:nvPr/>
        </p:nvSpPr>
        <p:spPr>
          <a:xfrm>
            <a:off x="359229" y="197346"/>
            <a:ext cx="8784771" cy="6370975"/>
          </a:xfrm>
          <a:prstGeom prst="rect">
            <a:avLst/>
          </a:prstGeom>
          <a:noFill/>
        </p:spPr>
        <p:txBody>
          <a:bodyPr wrap="square">
            <a:spAutoFit/>
          </a:bodyPr>
          <a:lstStyle/>
          <a:p>
            <a:r>
              <a:rPr lang="ja-JP" altLang="en-US" sz="2400" dirty="0"/>
              <a:t>概要</a:t>
            </a:r>
          </a:p>
          <a:p>
            <a:r>
              <a:rPr lang="en-US" altLang="ja-JP" sz="2400" dirty="0"/>
              <a:t>Zoom</a:t>
            </a:r>
            <a:r>
              <a:rPr lang="ja-JP" altLang="en-US" sz="2400" dirty="0"/>
              <a:t>の翻訳字幕は、ミーティングやウェビナーの音声をリアルタイムで他言語の字幕に自動翻訳することができます。例えば、ミーティング参加者が英語で話している場合、他の参加者はドイツ語、イタリア語、日本語などの字幕を見ることができます。</a:t>
            </a:r>
          </a:p>
          <a:p>
            <a:r>
              <a:rPr lang="ja-JP" altLang="en-US" sz="2400" dirty="0"/>
              <a:t>利用可能な字幕の言語は、ライブセッションの前にホストが</a:t>
            </a:r>
            <a:r>
              <a:rPr lang="en-US" altLang="ja-JP" sz="2400" dirty="0"/>
              <a:t>Zoom Web</a:t>
            </a:r>
            <a:r>
              <a:rPr lang="ja-JP" altLang="en-US" sz="2400" dirty="0"/>
              <a:t>ポータルにて予め設定した言語となりますが、字幕の有効化や言語の切り替えは参加者が自分で行なうことができます。</a:t>
            </a:r>
          </a:p>
          <a:p>
            <a:r>
              <a:rPr lang="ja-JP" altLang="en-US" sz="2400" dirty="0"/>
              <a:t>対応している言語はこちらをご確認ください。</a:t>
            </a:r>
          </a:p>
          <a:p>
            <a:endParaRPr lang="ja-JP" altLang="en-US" sz="2400" dirty="0"/>
          </a:p>
          <a:p>
            <a:r>
              <a:rPr lang="ja-JP" altLang="en-US" sz="2400" dirty="0"/>
              <a:t>前提条件</a:t>
            </a:r>
          </a:p>
          <a:p>
            <a:r>
              <a:rPr lang="en-US" altLang="ja-JP" sz="2400" dirty="0"/>
              <a:t>Zoom</a:t>
            </a:r>
            <a:r>
              <a:rPr lang="ja-JP" altLang="en-US" sz="2400" dirty="0"/>
              <a:t>デスクトップクライアント</a:t>
            </a:r>
          </a:p>
          <a:p>
            <a:r>
              <a:rPr lang="en-US" altLang="ja-JP" sz="2400" dirty="0"/>
              <a:t>Windows: 5.10.6</a:t>
            </a:r>
            <a:r>
              <a:rPr lang="ja-JP" altLang="en-US" sz="2400" dirty="0"/>
              <a:t>以降*</a:t>
            </a:r>
          </a:p>
          <a:p>
            <a:r>
              <a:rPr lang="en-US" altLang="ja-JP" sz="2400" dirty="0"/>
              <a:t>macOS: 5.10.6</a:t>
            </a:r>
            <a:r>
              <a:rPr lang="ja-JP" altLang="en-US" sz="2400" dirty="0"/>
              <a:t>以降</a:t>
            </a:r>
          </a:p>
          <a:p>
            <a:r>
              <a:rPr lang="ja-JP" altLang="en-US" sz="2400" dirty="0"/>
              <a:t>自動字幕または翻訳字幕が有効になっていること**</a:t>
            </a:r>
          </a:p>
        </p:txBody>
      </p:sp>
    </p:spTree>
    <p:extLst>
      <p:ext uri="{BB962C8B-B14F-4D97-AF65-F5344CB8AC3E}">
        <p14:creationId xmlns:p14="http://schemas.microsoft.com/office/powerpoint/2010/main" val="392247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894029F2-C5D2-0336-6899-093D3A5A8AC4}"/>
              </a:ext>
            </a:extLst>
          </p:cNvPr>
          <p:cNvGraphicFramePr>
            <a:graphicFrameLocks noGrp="1"/>
          </p:cNvGraphicFramePr>
          <p:nvPr>
            <p:extLst>
              <p:ext uri="{D42A27DB-BD31-4B8C-83A1-F6EECF244321}">
                <p14:modId xmlns:p14="http://schemas.microsoft.com/office/powerpoint/2010/main" val="3444486179"/>
              </p:ext>
            </p:extLst>
          </p:nvPr>
        </p:nvGraphicFramePr>
        <p:xfrm>
          <a:off x="251910" y="200023"/>
          <a:ext cx="8743950" cy="6457951"/>
        </p:xfrm>
        <a:graphic>
          <a:graphicData uri="http://schemas.openxmlformats.org/drawingml/2006/table">
            <a:tbl>
              <a:tblPr firstRow="1" bandRow="1">
                <a:tableStyleId>{00A15C55-8517-42AA-B614-E9B94910E393}</a:tableStyleId>
              </a:tblPr>
              <a:tblGrid>
                <a:gridCol w="4772025">
                  <a:extLst>
                    <a:ext uri="{9D8B030D-6E8A-4147-A177-3AD203B41FA5}">
                      <a16:colId xmlns:a16="http://schemas.microsoft.com/office/drawing/2014/main" val="2341934604"/>
                    </a:ext>
                  </a:extLst>
                </a:gridCol>
                <a:gridCol w="3971925">
                  <a:extLst>
                    <a:ext uri="{9D8B030D-6E8A-4147-A177-3AD203B41FA5}">
                      <a16:colId xmlns:a16="http://schemas.microsoft.com/office/drawing/2014/main" val="3558945744"/>
                    </a:ext>
                  </a:extLst>
                </a:gridCol>
              </a:tblGrid>
              <a:tr h="1737100">
                <a:tc>
                  <a:txBody>
                    <a:bodyPr/>
                    <a:lstStyle/>
                    <a:p>
                      <a:endParaRPr kumimoji="1" lang="ja-JP" altLang="en-US" dirty="0"/>
                    </a:p>
                  </a:txBody>
                  <a:tcPr/>
                </a:tc>
                <a:tc>
                  <a:txBody>
                    <a:bodyPr/>
                    <a:lstStyle/>
                    <a:p>
                      <a:r>
                        <a:rPr kumimoji="1" lang="ja-JP" altLang="en-US" sz="1800" b="1" i="0" kern="1200" dirty="0">
                          <a:solidFill>
                            <a:schemeClr val="tx1"/>
                          </a:solidFill>
                          <a:effectLst/>
                          <a:latin typeface="+mn-lt"/>
                          <a:ea typeface="+mn-ea"/>
                          <a:cs typeface="+mn-cs"/>
                        </a:rPr>
                        <a:t>１</a:t>
                      </a:r>
                      <a:r>
                        <a:rPr kumimoji="1" lang="en-US" altLang="ja-JP" sz="1800" b="1" i="0" kern="1200" dirty="0">
                          <a:solidFill>
                            <a:schemeClr val="tx1"/>
                          </a:solidFill>
                          <a:effectLst/>
                          <a:latin typeface="+mn-lt"/>
                          <a:ea typeface="+mn-ea"/>
                          <a:cs typeface="+mn-cs"/>
                        </a:rPr>
                        <a:t>.</a:t>
                      </a:r>
                      <a:r>
                        <a:rPr kumimoji="1" lang="ja-JP" altLang="en-US" sz="1800" b="1" i="0" kern="1200" dirty="0">
                          <a:solidFill>
                            <a:schemeClr val="tx1"/>
                          </a:solidFill>
                          <a:effectLst/>
                          <a:latin typeface="+mn-lt"/>
                          <a:ea typeface="+mn-ea"/>
                          <a:cs typeface="+mn-cs"/>
                        </a:rPr>
                        <a:t>　</a:t>
                      </a:r>
                      <a:r>
                        <a:rPr kumimoji="1" lang="en-US" altLang="ja-JP" sz="1800" b="1" i="0" kern="1200" dirty="0">
                          <a:solidFill>
                            <a:schemeClr val="tx1"/>
                          </a:solidFill>
                          <a:effectLst/>
                          <a:latin typeface="+mn-lt"/>
                          <a:ea typeface="+mn-ea"/>
                          <a:cs typeface="+mn-cs"/>
                        </a:rPr>
                        <a:t>Zoom</a:t>
                      </a:r>
                      <a:r>
                        <a:rPr kumimoji="1" lang="ja-JP" altLang="en-US" sz="1800" b="1" i="0" kern="1200" dirty="0">
                          <a:solidFill>
                            <a:schemeClr val="tx1"/>
                          </a:solidFill>
                          <a:effectLst/>
                          <a:latin typeface="+mn-lt"/>
                          <a:ea typeface="+mn-ea"/>
                          <a:cs typeface="+mn-cs"/>
                        </a:rPr>
                        <a:t>ツールバーの「字幕を表示」ボタンをクリックします</a:t>
                      </a:r>
                      <a:endParaRPr kumimoji="1" lang="ja-JP" altLang="en-US" b="1" dirty="0">
                        <a:solidFill>
                          <a:schemeClr val="tx1"/>
                        </a:solidFill>
                      </a:endParaRPr>
                    </a:p>
                  </a:txBody>
                  <a:tcPr/>
                </a:tc>
                <a:extLst>
                  <a:ext uri="{0D108BD9-81ED-4DB2-BD59-A6C34878D82A}">
                    <a16:rowId xmlns:a16="http://schemas.microsoft.com/office/drawing/2014/main" val="892359737"/>
                  </a:ext>
                </a:extLst>
              </a:tr>
              <a:tr h="4720851">
                <a:tc>
                  <a:txBody>
                    <a:bodyPr/>
                    <a:lstStyle/>
                    <a:p>
                      <a:endParaRPr kumimoji="1" lang="ja-JP" altLang="en-US" dirty="0"/>
                    </a:p>
                  </a:txBody>
                  <a:tcPr/>
                </a:tc>
                <a:tc>
                  <a:txBody>
                    <a:bodyPr/>
                    <a:lstStyle/>
                    <a:p>
                      <a:r>
                        <a:rPr kumimoji="1" lang="ja-JP" altLang="en-US" sz="1800" b="1" i="0" kern="1200" dirty="0">
                          <a:solidFill>
                            <a:schemeClr val="dk1"/>
                          </a:solidFill>
                          <a:effectLst/>
                          <a:latin typeface="+mn-lt"/>
                          <a:ea typeface="+mn-ea"/>
                          <a:cs typeface="+mn-cs"/>
                        </a:rPr>
                        <a:t>２．「翻訳を有効にする」にチェックを入れます。</a:t>
                      </a:r>
                    </a:p>
                    <a:p>
                      <a:r>
                        <a:rPr kumimoji="1" lang="ja-JP" altLang="en-US" sz="1800" b="1" i="0" kern="1200" dirty="0">
                          <a:solidFill>
                            <a:schemeClr val="dk1"/>
                          </a:solidFill>
                          <a:effectLst/>
                          <a:latin typeface="+mn-lt"/>
                          <a:ea typeface="+mn-ea"/>
                          <a:cs typeface="+mn-cs"/>
                        </a:rPr>
                        <a:t>３．　会話言語と翻訳言語を設定します。</a:t>
                      </a:r>
                    </a:p>
                    <a:p>
                      <a:r>
                        <a:rPr kumimoji="1" lang="en-US" altLang="ja-JP" sz="1800" b="1" i="0" kern="1200" dirty="0">
                          <a:solidFill>
                            <a:schemeClr val="dk1"/>
                          </a:solidFill>
                          <a:effectLst/>
                          <a:latin typeface="+mn-lt"/>
                          <a:ea typeface="+mn-ea"/>
                          <a:cs typeface="+mn-cs"/>
                        </a:rPr>
                        <a:t>※</a:t>
                      </a:r>
                      <a:r>
                        <a:rPr kumimoji="1" lang="ja-JP" altLang="en-US" sz="1800" b="1" i="0" kern="1200" dirty="0">
                          <a:solidFill>
                            <a:schemeClr val="dk1"/>
                          </a:solidFill>
                          <a:effectLst/>
                          <a:latin typeface="+mn-lt"/>
                          <a:ea typeface="+mn-ea"/>
                          <a:cs typeface="+mn-cs"/>
                        </a:rPr>
                        <a:t>デフォルトでは、英語が設定されています</a:t>
                      </a:r>
                      <a:r>
                        <a:rPr kumimoji="1" lang="ja-JP" altLang="en-US" sz="1800" b="0" i="0" kern="1200" dirty="0">
                          <a:solidFill>
                            <a:schemeClr val="dk1"/>
                          </a:solidFill>
                          <a:effectLst/>
                          <a:latin typeface="+mn-lt"/>
                          <a:ea typeface="+mn-ea"/>
                          <a:cs typeface="+mn-cs"/>
                        </a:rPr>
                        <a:t>。</a:t>
                      </a:r>
                    </a:p>
                    <a:p>
                      <a:pPr lvl="1"/>
                      <a:r>
                        <a:rPr kumimoji="1" lang="ja-JP" altLang="en-US" sz="1800" b="1" i="0" kern="1200" dirty="0">
                          <a:solidFill>
                            <a:schemeClr val="dk1"/>
                          </a:solidFill>
                          <a:effectLst/>
                          <a:latin typeface="+mn-lt"/>
                          <a:ea typeface="+mn-ea"/>
                          <a:cs typeface="+mn-cs"/>
                        </a:rPr>
                        <a:t>私の会話言語</a:t>
                      </a:r>
                      <a:br>
                        <a:rPr kumimoji="1" lang="ja-JP" altLang="en-US" sz="1800" b="0" i="0" kern="1200" dirty="0">
                          <a:solidFill>
                            <a:schemeClr val="dk1"/>
                          </a:solidFill>
                          <a:effectLst/>
                          <a:latin typeface="+mn-lt"/>
                          <a:ea typeface="+mn-ea"/>
                          <a:cs typeface="+mn-cs"/>
                        </a:rPr>
                      </a:br>
                      <a:r>
                        <a:rPr kumimoji="1" lang="ja-JP" altLang="en-US" sz="1800" b="0" i="0" kern="1200" dirty="0">
                          <a:solidFill>
                            <a:schemeClr val="dk1"/>
                          </a:solidFill>
                          <a:effectLst/>
                          <a:latin typeface="+mn-lt"/>
                          <a:ea typeface="+mn-ea"/>
                          <a:cs typeface="+mn-cs"/>
                        </a:rPr>
                        <a:t>発表者が話している言語を選びます。</a:t>
                      </a:r>
                    </a:p>
                    <a:p>
                      <a:pPr lvl="1"/>
                      <a:r>
                        <a:rPr kumimoji="1" lang="ja-JP" altLang="en-US" sz="1800" b="1" i="0" kern="1200" dirty="0">
                          <a:solidFill>
                            <a:schemeClr val="dk1"/>
                          </a:solidFill>
                          <a:effectLst/>
                          <a:latin typeface="+mn-lt"/>
                          <a:ea typeface="+mn-ea"/>
                          <a:cs typeface="+mn-cs"/>
                        </a:rPr>
                        <a:t>私の翻訳言語</a:t>
                      </a:r>
                      <a:br>
                        <a:rPr kumimoji="1" lang="ja-JP" altLang="en-US" sz="1800" b="1" i="0" kern="1200" dirty="0">
                          <a:solidFill>
                            <a:schemeClr val="dk1"/>
                          </a:solidFill>
                          <a:effectLst/>
                          <a:latin typeface="+mn-lt"/>
                          <a:ea typeface="+mn-ea"/>
                          <a:cs typeface="+mn-cs"/>
                        </a:rPr>
                      </a:br>
                      <a:r>
                        <a:rPr kumimoji="1" lang="ja-JP" altLang="en-US" sz="1800" b="0" i="0" kern="1200" dirty="0">
                          <a:solidFill>
                            <a:schemeClr val="dk1"/>
                          </a:solidFill>
                          <a:effectLst/>
                          <a:latin typeface="+mn-lt"/>
                          <a:ea typeface="+mn-ea"/>
                          <a:cs typeface="+mn-cs"/>
                        </a:rPr>
                        <a:t>どの言語に翻訳したいかを選びます。</a:t>
                      </a:r>
                    </a:p>
                    <a:p>
                      <a:endParaRPr kumimoji="1" lang="ja-JP" altLang="en-US" dirty="0"/>
                    </a:p>
                  </a:txBody>
                  <a:tcPr/>
                </a:tc>
                <a:extLst>
                  <a:ext uri="{0D108BD9-81ED-4DB2-BD59-A6C34878D82A}">
                    <a16:rowId xmlns:a16="http://schemas.microsoft.com/office/drawing/2014/main" val="4208678854"/>
                  </a:ext>
                </a:extLst>
              </a:tr>
            </a:tbl>
          </a:graphicData>
        </a:graphic>
      </p:graphicFrame>
      <p:pic>
        <p:nvPicPr>
          <p:cNvPr id="6" name="図 5" descr="グラフィカル ユーザー インターフェイス, テキスト, アプリケーション&#10;&#10;自動的に生成された説明">
            <a:extLst>
              <a:ext uri="{FF2B5EF4-FFF2-40B4-BE49-F238E27FC236}">
                <a16:creationId xmlns:a16="http://schemas.microsoft.com/office/drawing/2014/main" id="{2693C81E-6AC6-2D57-859C-F90246769FC4}"/>
              </a:ext>
            </a:extLst>
          </p:cNvPr>
          <p:cNvPicPr>
            <a:picLocks noChangeAspect="1"/>
          </p:cNvPicPr>
          <p:nvPr/>
        </p:nvPicPr>
        <p:blipFill>
          <a:blip r:embed="rId2"/>
          <a:stretch>
            <a:fillRect/>
          </a:stretch>
        </p:blipFill>
        <p:spPr>
          <a:xfrm>
            <a:off x="200025" y="200025"/>
            <a:ext cx="4676775" cy="1577194"/>
          </a:xfrm>
          <a:prstGeom prst="rect">
            <a:avLst/>
          </a:prstGeom>
        </p:spPr>
      </p:pic>
      <p:pic>
        <p:nvPicPr>
          <p:cNvPr id="8" name="図 7" descr="コンピューターのスクリーンショット&#10;&#10;自動的に生成された説明">
            <a:extLst>
              <a:ext uri="{FF2B5EF4-FFF2-40B4-BE49-F238E27FC236}">
                <a16:creationId xmlns:a16="http://schemas.microsoft.com/office/drawing/2014/main" id="{B103C7F4-E4C6-6F40-C605-4976795A7ADD}"/>
              </a:ext>
            </a:extLst>
          </p:cNvPr>
          <p:cNvPicPr>
            <a:picLocks noChangeAspect="1"/>
          </p:cNvPicPr>
          <p:nvPr/>
        </p:nvPicPr>
        <p:blipFill>
          <a:blip r:embed="rId3"/>
          <a:stretch>
            <a:fillRect/>
          </a:stretch>
        </p:blipFill>
        <p:spPr>
          <a:xfrm>
            <a:off x="200025" y="1933576"/>
            <a:ext cx="4804860" cy="4604657"/>
          </a:xfrm>
          <a:prstGeom prst="rect">
            <a:avLst/>
          </a:prstGeom>
        </p:spPr>
      </p:pic>
    </p:spTree>
    <p:extLst>
      <p:ext uri="{BB962C8B-B14F-4D97-AF65-F5344CB8AC3E}">
        <p14:creationId xmlns:p14="http://schemas.microsoft.com/office/powerpoint/2010/main" val="81545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656D7069-1C6B-0FB0-E8C3-BA81F146EF39}"/>
              </a:ext>
            </a:extLst>
          </p:cNvPr>
          <p:cNvGraphicFramePr>
            <a:graphicFrameLocks noGrp="1"/>
          </p:cNvGraphicFramePr>
          <p:nvPr>
            <p:extLst>
              <p:ext uri="{D42A27DB-BD31-4B8C-83A1-F6EECF244321}">
                <p14:modId xmlns:p14="http://schemas.microsoft.com/office/powerpoint/2010/main" val="2842121664"/>
              </p:ext>
            </p:extLst>
          </p:nvPr>
        </p:nvGraphicFramePr>
        <p:xfrm>
          <a:off x="195942" y="188683"/>
          <a:ext cx="8948058" cy="6789060"/>
        </p:xfrm>
        <a:graphic>
          <a:graphicData uri="http://schemas.openxmlformats.org/drawingml/2006/table">
            <a:tbl>
              <a:tblPr firstRow="1" bandRow="1">
                <a:tableStyleId>{93296810-A885-4BE3-A3E7-6D5BEEA58F35}</a:tableStyleId>
              </a:tblPr>
              <a:tblGrid>
                <a:gridCol w="4757058">
                  <a:extLst>
                    <a:ext uri="{9D8B030D-6E8A-4147-A177-3AD203B41FA5}">
                      <a16:colId xmlns:a16="http://schemas.microsoft.com/office/drawing/2014/main" val="2800377266"/>
                    </a:ext>
                  </a:extLst>
                </a:gridCol>
                <a:gridCol w="4191000">
                  <a:extLst>
                    <a:ext uri="{9D8B030D-6E8A-4147-A177-3AD203B41FA5}">
                      <a16:colId xmlns:a16="http://schemas.microsoft.com/office/drawing/2014/main" val="3476270390"/>
                    </a:ext>
                  </a:extLst>
                </a:gridCol>
              </a:tblGrid>
              <a:tr h="806763">
                <a:tc gridSpan="2">
                  <a:txBody>
                    <a:bodyPr/>
                    <a:lstStyle/>
                    <a:p>
                      <a:r>
                        <a:rPr kumimoji="1" lang="ja-JP" altLang="en-US" sz="1800" b="1" i="0" kern="1200" dirty="0">
                          <a:solidFill>
                            <a:schemeClr val="tx1"/>
                          </a:solidFill>
                          <a:effectLst/>
                          <a:latin typeface="+mn-lt"/>
                          <a:ea typeface="+mn-ea"/>
                          <a:cs typeface="+mn-cs"/>
                        </a:rPr>
                        <a:t>ミーティング中に、別の言語に変更したり、原文と翻訳を同時に表示するなどの設定変更ができます。操作方法は以下をご参照ください。</a:t>
                      </a:r>
                      <a:endParaRPr kumimoji="1" lang="ja-JP" altLang="en-US" b="1" dirty="0">
                        <a:solidFill>
                          <a:schemeClr val="tx1"/>
                        </a:solidFill>
                      </a:endParaRPr>
                    </a:p>
                  </a:txBody>
                  <a:tcPr/>
                </a:tc>
                <a:tc hMerge="1">
                  <a:txBody>
                    <a:bodyPr/>
                    <a:lstStyle/>
                    <a:p>
                      <a:endParaRPr kumimoji="1" lang="ja-JP" altLang="en-US" dirty="0"/>
                    </a:p>
                  </a:txBody>
                  <a:tcPr/>
                </a:tc>
                <a:extLst>
                  <a:ext uri="{0D108BD9-81ED-4DB2-BD59-A6C34878D82A}">
                    <a16:rowId xmlns:a16="http://schemas.microsoft.com/office/drawing/2014/main" val="698662140"/>
                  </a:ext>
                </a:extLst>
              </a:tr>
              <a:tr h="634012">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2077007546"/>
                  </a:ext>
                </a:extLst>
              </a:tr>
              <a:tr h="5348285">
                <a:tc>
                  <a:txBody>
                    <a:bodyPr/>
                    <a:lstStyle/>
                    <a:p>
                      <a:endParaRPr kumimoji="1" lang="ja-JP" altLang="en-US" dirty="0"/>
                    </a:p>
                  </a:txBody>
                  <a:tcPr/>
                </a:tc>
                <a:tc>
                  <a:txBody>
                    <a:bodyPr/>
                    <a:lstStyle/>
                    <a:p>
                      <a:endParaRPr kumimoji="1" lang="ja-JP" altLang="en-US" dirty="0"/>
                    </a:p>
                  </a:txBody>
                  <a:tcPr/>
                </a:tc>
                <a:extLst>
                  <a:ext uri="{0D108BD9-81ED-4DB2-BD59-A6C34878D82A}">
                    <a16:rowId xmlns:a16="http://schemas.microsoft.com/office/drawing/2014/main" val="3199368314"/>
                  </a:ext>
                </a:extLst>
              </a:tr>
            </a:tbl>
          </a:graphicData>
        </a:graphic>
      </p:graphicFrame>
      <p:pic>
        <p:nvPicPr>
          <p:cNvPr id="6" name="図 5" descr="グラフィカル ユーザー インターフェイス, テキスト, アプリケーション&#10;&#10;自動的に生成された説明">
            <a:extLst>
              <a:ext uri="{FF2B5EF4-FFF2-40B4-BE49-F238E27FC236}">
                <a16:creationId xmlns:a16="http://schemas.microsoft.com/office/drawing/2014/main" id="{B988179D-13BF-C6AB-5B39-1932AD3E8AF9}"/>
              </a:ext>
            </a:extLst>
          </p:cNvPr>
          <p:cNvPicPr>
            <a:picLocks noChangeAspect="1"/>
          </p:cNvPicPr>
          <p:nvPr/>
        </p:nvPicPr>
        <p:blipFill rotWithShape="1">
          <a:blip r:embed="rId2"/>
          <a:srcRect t="54270"/>
          <a:stretch/>
        </p:blipFill>
        <p:spPr>
          <a:xfrm>
            <a:off x="304800" y="808894"/>
            <a:ext cx="4604658" cy="710125"/>
          </a:xfrm>
          <a:prstGeom prst="rect">
            <a:avLst/>
          </a:prstGeom>
        </p:spPr>
      </p:pic>
      <p:sp>
        <p:nvSpPr>
          <p:cNvPr id="7" name="テキスト ボックス 6">
            <a:extLst>
              <a:ext uri="{FF2B5EF4-FFF2-40B4-BE49-F238E27FC236}">
                <a16:creationId xmlns:a16="http://schemas.microsoft.com/office/drawing/2014/main" id="{991F1037-6B0A-992D-5061-83E5253849B9}"/>
              </a:ext>
            </a:extLst>
          </p:cNvPr>
          <p:cNvSpPr txBox="1"/>
          <p:nvPr/>
        </p:nvSpPr>
        <p:spPr>
          <a:xfrm>
            <a:off x="4909458" y="973233"/>
            <a:ext cx="4234543" cy="646331"/>
          </a:xfrm>
          <a:prstGeom prst="rect">
            <a:avLst/>
          </a:prstGeom>
          <a:noFill/>
        </p:spPr>
        <p:txBody>
          <a:bodyPr wrap="square" rtlCol="0">
            <a:spAutoFit/>
          </a:bodyPr>
          <a:lstStyle/>
          <a:p>
            <a:r>
              <a:rPr lang="ja-JP" altLang="en-US" b="1" i="0" dirty="0">
                <a:effectLst/>
                <a:highlight>
                  <a:srgbClr val="FFFFFF"/>
                </a:highlight>
                <a:latin typeface="Arial" panose="020B0604020202020204" pitchFamily="34" charset="0"/>
              </a:rPr>
              <a:t>１．「字幕を表示」ボタンの横にある「</a:t>
            </a:r>
            <a:r>
              <a:rPr lang="en-US" altLang="ja-JP" b="1" i="0" dirty="0">
                <a:effectLst/>
                <a:highlight>
                  <a:srgbClr val="FFFFFF"/>
                </a:highlight>
                <a:latin typeface="Arial" panose="020B0604020202020204" pitchFamily="34" charset="0"/>
              </a:rPr>
              <a:t>^</a:t>
            </a:r>
            <a:r>
              <a:rPr lang="ja-JP" altLang="en-US" b="1" i="0" dirty="0">
                <a:effectLst/>
                <a:highlight>
                  <a:srgbClr val="FFFFFF"/>
                </a:highlight>
                <a:latin typeface="Arial" panose="020B0604020202020204" pitchFamily="34" charset="0"/>
              </a:rPr>
              <a:t>」をクリックします。</a:t>
            </a:r>
            <a:endParaRPr kumimoji="1" lang="ja-JP" altLang="en-US" b="1" dirty="0"/>
          </a:p>
        </p:txBody>
      </p:sp>
      <p:pic>
        <p:nvPicPr>
          <p:cNvPr id="9" name="図 8" descr="携帯電話の画面のスクリーンショット&#10;&#10;自動的に生成された説明">
            <a:extLst>
              <a:ext uri="{FF2B5EF4-FFF2-40B4-BE49-F238E27FC236}">
                <a16:creationId xmlns:a16="http://schemas.microsoft.com/office/drawing/2014/main" id="{66C78691-B7D5-AD78-41AF-E3FAB865E2A3}"/>
              </a:ext>
            </a:extLst>
          </p:cNvPr>
          <p:cNvPicPr>
            <a:picLocks noChangeAspect="1"/>
          </p:cNvPicPr>
          <p:nvPr/>
        </p:nvPicPr>
        <p:blipFill rotWithShape="1">
          <a:blip r:embed="rId3"/>
          <a:srcRect t="11795"/>
          <a:stretch/>
        </p:blipFill>
        <p:spPr>
          <a:xfrm>
            <a:off x="304800" y="1648870"/>
            <a:ext cx="4704956" cy="5209129"/>
          </a:xfrm>
          <a:prstGeom prst="rect">
            <a:avLst/>
          </a:prstGeom>
        </p:spPr>
      </p:pic>
      <p:sp>
        <p:nvSpPr>
          <p:cNvPr id="10" name="テキスト ボックス 9">
            <a:extLst>
              <a:ext uri="{FF2B5EF4-FFF2-40B4-BE49-F238E27FC236}">
                <a16:creationId xmlns:a16="http://schemas.microsoft.com/office/drawing/2014/main" id="{B50430BD-F853-D5EC-57DA-2F3400F0A5D6}"/>
              </a:ext>
            </a:extLst>
          </p:cNvPr>
          <p:cNvSpPr txBox="1"/>
          <p:nvPr/>
        </p:nvSpPr>
        <p:spPr>
          <a:xfrm>
            <a:off x="4909457" y="1741714"/>
            <a:ext cx="4234543" cy="5355312"/>
          </a:xfrm>
          <a:prstGeom prst="rect">
            <a:avLst/>
          </a:prstGeom>
          <a:noFill/>
        </p:spPr>
        <p:txBody>
          <a:bodyPr wrap="square" rtlCol="0">
            <a:spAutoFit/>
          </a:bodyPr>
          <a:lstStyle/>
          <a:p>
            <a:pPr algn="l"/>
            <a:r>
              <a:rPr lang="ja-JP" altLang="en-US" b="0" i="0" dirty="0">
                <a:solidFill>
                  <a:srgbClr val="333333"/>
                </a:solidFill>
                <a:effectLst/>
                <a:highlight>
                  <a:srgbClr val="FFFFFF"/>
                </a:highlight>
                <a:latin typeface="Arial" panose="020B0604020202020204" pitchFamily="34" charset="0"/>
              </a:rPr>
              <a:t>必要に応じてそれぞれ設定変更します。</a:t>
            </a:r>
          </a:p>
          <a:p>
            <a:pPr algn="l">
              <a:buFont typeface="Arial" panose="020B0604020202020204" pitchFamily="34" charset="0"/>
              <a:buChar char="•"/>
            </a:pPr>
            <a:r>
              <a:rPr lang="ja-JP" altLang="en-US" b="1" i="0" dirty="0">
                <a:solidFill>
                  <a:srgbClr val="333333"/>
                </a:solidFill>
                <a:effectLst/>
                <a:highlight>
                  <a:srgbClr val="FFFFFF"/>
                </a:highlight>
                <a:latin typeface="Arial" panose="020B0604020202020204" pitchFamily="34" charset="0"/>
              </a:rPr>
              <a:t>次への翻訳</a:t>
            </a:r>
            <a:br>
              <a:rPr lang="ja-JP" altLang="en-US" b="0" i="0" dirty="0">
                <a:solidFill>
                  <a:srgbClr val="333333"/>
                </a:solidFill>
                <a:effectLst/>
                <a:highlight>
                  <a:srgbClr val="FFFFFF"/>
                </a:highlight>
                <a:latin typeface="Arial" panose="020B0604020202020204" pitchFamily="34" charset="0"/>
              </a:rPr>
            </a:br>
            <a:r>
              <a:rPr lang="ja-JP" altLang="en-US" b="0" i="0" dirty="0">
                <a:solidFill>
                  <a:srgbClr val="333333"/>
                </a:solidFill>
                <a:effectLst/>
                <a:highlight>
                  <a:srgbClr val="FFFFFF"/>
                </a:highlight>
                <a:latin typeface="Arial" panose="020B0604020202020204" pitchFamily="34" charset="0"/>
              </a:rPr>
              <a:t>どの言語に翻訳したいかを選びます。</a:t>
            </a:r>
          </a:p>
          <a:p>
            <a:pPr algn="l">
              <a:buFont typeface="Arial" panose="020B0604020202020204" pitchFamily="34" charset="0"/>
              <a:buChar char="•"/>
            </a:pPr>
            <a:r>
              <a:rPr lang="ja-JP" altLang="en-US" b="1" i="0" dirty="0">
                <a:solidFill>
                  <a:srgbClr val="333333"/>
                </a:solidFill>
                <a:effectLst/>
                <a:highlight>
                  <a:srgbClr val="FFFFFF"/>
                </a:highlight>
                <a:latin typeface="Arial" panose="020B0604020202020204" pitchFamily="34" charset="0"/>
              </a:rPr>
              <a:t>字幕設定</a:t>
            </a:r>
            <a:br>
              <a:rPr lang="ja-JP" altLang="en-US" b="1" i="0" dirty="0">
                <a:solidFill>
                  <a:srgbClr val="333333"/>
                </a:solidFill>
                <a:effectLst/>
                <a:highlight>
                  <a:srgbClr val="FFFFFF"/>
                </a:highlight>
                <a:latin typeface="Arial" panose="020B0604020202020204" pitchFamily="34" charset="0"/>
              </a:rPr>
            </a:br>
            <a:endParaRPr lang="ja-JP" altLang="en-US" b="0" i="0" dirty="0">
              <a:solidFill>
                <a:srgbClr val="333333"/>
              </a:solidFill>
              <a:effectLst/>
              <a:highlight>
                <a:srgbClr val="FFFFFF"/>
              </a:highlight>
              <a:latin typeface="Arial" panose="020B0604020202020204" pitchFamily="34" charset="0"/>
            </a:endParaRPr>
          </a:p>
          <a:p>
            <a:pPr marL="742950" lvl="1" indent="-285750" algn="l">
              <a:buFont typeface="Arial" panose="020B0604020202020204" pitchFamily="34" charset="0"/>
              <a:buChar char="•"/>
            </a:pPr>
            <a:r>
              <a:rPr lang="ja-JP" altLang="en-US" b="1" i="0" dirty="0">
                <a:solidFill>
                  <a:srgbClr val="333333"/>
                </a:solidFill>
                <a:effectLst/>
                <a:highlight>
                  <a:srgbClr val="FFFFFF"/>
                </a:highlight>
                <a:latin typeface="Arial" panose="020B0604020202020204" pitchFamily="34" charset="0"/>
              </a:rPr>
              <a:t>会話言語</a:t>
            </a:r>
            <a:r>
              <a:rPr lang="ja-JP" altLang="en-US" b="0" i="0" dirty="0">
                <a:solidFill>
                  <a:srgbClr val="333333"/>
                </a:solidFill>
                <a:effectLst/>
                <a:highlight>
                  <a:srgbClr val="FFFFFF"/>
                </a:highlight>
                <a:latin typeface="Arial" panose="020B0604020202020204" pitchFamily="34" charset="0"/>
              </a:rPr>
              <a:t>：発表者が話している言語を選びます。</a:t>
            </a:r>
          </a:p>
          <a:p>
            <a:pPr marL="742950" lvl="1" indent="-285750" algn="l">
              <a:buFont typeface="Arial" panose="020B0604020202020204" pitchFamily="34" charset="0"/>
              <a:buChar char="•"/>
            </a:pPr>
            <a:r>
              <a:rPr lang="ja-JP" altLang="en-US" b="1" i="0" dirty="0">
                <a:solidFill>
                  <a:srgbClr val="333333"/>
                </a:solidFill>
                <a:effectLst/>
                <a:highlight>
                  <a:srgbClr val="FFFFFF"/>
                </a:highlight>
                <a:latin typeface="Arial" panose="020B0604020202020204" pitchFamily="34" charset="0"/>
              </a:rPr>
              <a:t>原文と翻訳を表示</a:t>
            </a:r>
            <a:r>
              <a:rPr lang="ja-JP" altLang="en-US" b="0" i="0" dirty="0">
                <a:solidFill>
                  <a:srgbClr val="333333"/>
                </a:solidFill>
                <a:effectLst/>
                <a:highlight>
                  <a:srgbClr val="FFFFFF"/>
                </a:highlight>
                <a:latin typeface="Arial" panose="020B0604020202020204" pitchFamily="34" charset="0"/>
              </a:rPr>
              <a:t>：発表者が話している言語の字幕およびその翻訳字幕が、同時に併記されます。</a:t>
            </a:r>
          </a:p>
          <a:p>
            <a:pPr marL="742950" lvl="1" indent="-285750" algn="l">
              <a:buFont typeface="Arial" panose="020B0604020202020204" pitchFamily="34" charset="0"/>
              <a:buChar char="•"/>
            </a:pPr>
            <a:r>
              <a:rPr lang="ja-JP" altLang="en-US" b="1" i="0" dirty="0">
                <a:solidFill>
                  <a:srgbClr val="333333"/>
                </a:solidFill>
                <a:effectLst/>
                <a:highlight>
                  <a:srgbClr val="FFFFFF"/>
                </a:highlight>
                <a:latin typeface="Arial" panose="020B0604020202020204" pitchFamily="34" charset="0"/>
              </a:rPr>
              <a:t>全文の文字起こしを表示</a:t>
            </a:r>
            <a:r>
              <a:rPr lang="ja-JP" altLang="en-US" b="0" i="0" dirty="0">
                <a:solidFill>
                  <a:srgbClr val="333333"/>
                </a:solidFill>
                <a:effectLst/>
                <a:highlight>
                  <a:srgbClr val="FFFFFF"/>
                </a:highlight>
                <a:latin typeface="Arial" panose="020B0604020202020204" pitchFamily="34" charset="0"/>
              </a:rPr>
              <a:t>：画面右側に専用の枠が表示され、発表者が話している言語の文字起こしおよびその翻訳が時系列に表示されます。</a:t>
            </a:r>
          </a:p>
          <a:p>
            <a:pPr marL="742950" lvl="1" indent="-285750" algn="l">
              <a:buFont typeface="Arial" panose="020B0604020202020204" pitchFamily="34" charset="0"/>
              <a:buChar char="•"/>
            </a:pPr>
            <a:r>
              <a:rPr lang="ja-JP" altLang="en-US" b="1" i="0" dirty="0">
                <a:solidFill>
                  <a:srgbClr val="333333"/>
                </a:solidFill>
                <a:effectLst/>
                <a:highlight>
                  <a:srgbClr val="FFFFFF"/>
                </a:highlight>
                <a:latin typeface="Arial" panose="020B0604020202020204" pitchFamily="34" charset="0"/>
              </a:rPr>
              <a:t>字幕設定</a:t>
            </a:r>
            <a:r>
              <a:rPr lang="ja-JP" altLang="en-US" b="0" i="0" dirty="0">
                <a:solidFill>
                  <a:srgbClr val="333333"/>
                </a:solidFill>
                <a:effectLst/>
                <a:highlight>
                  <a:srgbClr val="FFFFFF"/>
                </a:highlight>
                <a:latin typeface="Arial" panose="020B0604020202020204" pitchFamily="34" charset="0"/>
              </a:rPr>
              <a:t>：表示される字幕のサイズなどを設定します。</a:t>
            </a:r>
          </a:p>
          <a:p>
            <a:endParaRPr kumimoji="1" lang="ja-JP" altLang="en-US" dirty="0"/>
          </a:p>
        </p:txBody>
      </p:sp>
    </p:spTree>
    <p:extLst>
      <p:ext uri="{BB962C8B-B14F-4D97-AF65-F5344CB8AC3E}">
        <p14:creationId xmlns:p14="http://schemas.microsoft.com/office/powerpoint/2010/main" val="3538754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78948019-BA28-0F1B-666B-EACF8FEBD9D3}"/>
              </a:ext>
            </a:extLst>
          </p:cNvPr>
          <p:cNvPicPr>
            <a:picLocks noChangeAspect="1"/>
          </p:cNvPicPr>
          <p:nvPr/>
        </p:nvPicPr>
        <p:blipFill>
          <a:blip r:embed="rId2"/>
          <a:stretch>
            <a:fillRect/>
          </a:stretch>
        </p:blipFill>
        <p:spPr>
          <a:xfrm>
            <a:off x="0" y="204108"/>
            <a:ext cx="5225144" cy="6490606"/>
          </a:xfrm>
          <a:prstGeom prst="rect">
            <a:avLst/>
          </a:prstGeom>
        </p:spPr>
      </p:pic>
      <p:sp>
        <p:nvSpPr>
          <p:cNvPr id="5" name="テキスト ボックス 4">
            <a:extLst>
              <a:ext uri="{FF2B5EF4-FFF2-40B4-BE49-F238E27FC236}">
                <a16:creationId xmlns:a16="http://schemas.microsoft.com/office/drawing/2014/main" id="{083A915F-D207-3080-24D7-1D6E1DB8B203}"/>
              </a:ext>
            </a:extLst>
          </p:cNvPr>
          <p:cNvSpPr txBox="1"/>
          <p:nvPr/>
        </p:nvSpPr>
        <p:spPr>
          <a:xfrm>
            <a:off x="5366657" y="293914"/>
            <a:ext cx="3516086" cy="5632311"/>
          </a:xfrm>
          <a:prstGeom prst="rect">
            <a:avLst/>
          </a:prstGeom>
          <a:noFill/>
        </p:spPr>
        <p:txBody>
          <a:bodyPr wrap="square" rtlCol="0">
            <a:spAutoFit/>
          </a:bodyPr>
          <a:lstStyle/>
          <a:p>
            <a:pPr algn="l"/>
            <a:r>
              <a:rPr lang="en-US" altLang="ja-JP" sz="2000" b="1" i="0" dirty="0">
                <a:solidFill>
                  <a:srgbClr val="444444"/>
                </a:solidFill>
                <a:effectLst/>
                <a:highlight>
                  <a:srgbClr val="FFFFFF"/>
                </a:highlight>
                <a:latin typeface="YuGothic"/>
              </a:rPr>
              <a:t>Zoom</a:t>
            </a:r>
            <a:r>
              <a:rPr lang="ja-JP" altLang="en-US" sz="2000" b="1" i="0" dirty="0">
                <a:solidFill>
                  <a:srgbClr val="444444"/>
                </a:solidFill>
                <a:effectLst/>
                <a:highlight>
                  <a:srgbClr val="FFFFFF"/>
                </a:highlight>
                <a:latin typeface="YuGothic"/>
              </a:rPr>
              <a:t>の翻訳版字幕の有効化</a:t>
            </a:r>
            <a:endParaRPr lang="en-US" altLang="ja-JP" sz="2000" b="1" i="0" dirty="0">
              <a:solidFill>
                <a:srgbClr val="444444"/>
              </a:solidFill>
              <a:effectLst/>
              <a:highlight>
                <a:srgbClr val="FFFFFF"/>
              </a:highlight>
              <a:latin typeface="YuGothic"/>
            </a:endParaRPr>
          </a:p>
          <a:p>
            <a:pPr algn="l"/>
            <a:endParaRPr lang="ja-JP" altLang="en-US" sz="2000" b="0" i="0" dirty="0">
              <a:solidFill>
                <a:srgbClr val="444444"/>
              </a:solidFill>
              <a:effectLst/>
              <a:highlight>
                <a:srgbClr val="FFFFFF"/>
              </a:highlight>
              <a:latin typeface="YuGothic"/>
            </a:endParaRPr>
          </a:p>
          <a:p>
            <a:pPr algn="l">
              <a:buFont typeface="Arial" panose="020B0604020202020204" pitchFamily="34" charset="0"/>
              <a:buChar char="•"/>
            </a:pPr>
            <a:r>
              <a:rPr lang="en-US" altLang="ja-JP" sz="2000" b="0" i="0" dirty="0">
                <a:solidFill>
                  <a:srgbClr val="444444"/>
                </a:solidFill>
                <a:effectLst/>
                <a:highlight>
                  <a:srgbClr val="FFFFFF"/>
                </a:highlight>
                <a:latin typeface="YuGothic"/>
              </a:rPr>
              <a:t>Zoom</a:t>
            </a:r>
            <a:r>
              <a:rPr lang="ja-JP" altLang="en-US" sz="2000" b="0" i="0" dirty="0">
                <a:solidFill>
                  <a:srgbClr val="444444"/>
                </a:solidFill>
                <a:effectLst/>
                <a:highlight>
                  <a:srgbClr val="FFFFFF"/>
                </a:highlight>
                <a:latin typeface="YuGothic"/>
              </a:rPr>
              <a:t>画面の下で「字幕を表示」のアイコンをクリックする。</a:t>
            </a:r>
          </a:p>
          <a:p>
            <a:pPr algn="l">
              <a:buFont typeface="Arial" panose="020B0604020202020204" pitchFamily="34" charset="0"/>
              <a:buChar char="•"/>
            </a:pPr>
            <a:r>
              <a:rPr lang="ja-JP" altLang="en-US" sz="2000" b="0" i="0" dirty="0">
                <a:solidFill>
                  <a:srgbClr val="444444"/>
                </a:solidFill>
                <a:effectLst/>
                <a:highlight>
                  <a:srgbClr val="FFFFFF"/>
                </a:highlight>
                <a:latin typeface="YuGothic"/>
              </a:rPr>
              <a:t>字幕アイコンの横の「⌃」をクリックして字幕メニューを表示させる。</a:t>
            </a:r>
          </a:p>
          <a:p>
            <a:pPr algn="l">
              <a:buFont typeface="Arial" panose="020B0604020202020204" pitchFamily="34" charset="0"/>
              <a:buChar char="•"/>
            </a:pPr>
            <a:r>
              <a:rPr lang="ja-JP" altLang="en-US" sz="2000" b="0" i="0" dirty="0">
                <a:solidFill>
                  <a:srgbClr val="444444"/>
                </a:solidFill>
                <a:effectLst/>
                <a:highlight>
                  <a:srgbClr val="FFFFFF"/>
                </a:highlight>
                <a:latin typeface="YuGothic"/>
              </a:rPr>
              <a:t>「翻訳」をオンにする。</a:t>
            </a:r>
          </a:p>
          <a:p>
            <a:pPr algn="l">
              <a:buFont typeface="Arial" panose="020B0604020202020204" pitchFamily="34" charset="0"/>
              <a:buChar char="•"/>
            </a:pPr>
            <a:r>
              <a:rPr lang="ja-JP" altLang="en-US" sz="2000" b="0" i="0" dirty="0">
                <a:solidFill>
                  <a:srgbClr val="444444"/>
                </a:solidFill>
                <a:effectLst/>
                <a:highlight>
                  <a:srgbClr val="FFFFFF"/>
                </a:highlight>
                <a:latin typeface="YuGothic"/>
              </a:rPr>
              <a:t>私の（スピーカーの）会話言語を（英語に）設定する。</a:t>
            </a:r>
          </a:p>
          <a:p>
            <a:pPr algn="l">
              <a:buFont typeface="Arial" panose="020B0604020202020204" pitchFamily="34" charset="0"/>
              <a:buChar char="•"/>
            </a:pPr>
            <a:r>
              <a:rPr lang="ja-JP" altLang="en-US" sz="2000" b="0" i="0" dirty="0">
                <a:solidFill>
                  <a:srgbClr val="444444"/>
                </a:solidFill>
                <a:effectLst/>
                <a:highlight>
                  <a:srgbClr val="FFFFFF"/>
                </a:highlight>
                <a:latin typeface="YuGothic"/>
              </a:rPr>
              <a:t>私の字幕言語を（日本語に）設定する。</a:t>
            </a:r>
          </a:p>
          <a:p>
            <a:pPr algn="l">
              <a:buFont typeface="Arial" panose="020B0604020202020204" pitchFamily="34" charset="0"/>
              <a:buChar char="•"/>
            </a:pPr>
            <a:r>
              <a:rPr lang="ja-JP" altLang="en-US" sz="2000" b="0" i="0" dirty="0">
                <a:solidFill>
                  <a:srgbClr val="444444"/>
                </a:solidFill>
                <a:effectLst/>
                <a:highlight>
                  <a:srgbClr val="FFFFFF"/>
                </a:highlight>
                <a:latin typeface="YuGothic"/>
              </a:rPr>
              <a:t>「原文と翻訳を表示」をクリック（チェック）する。</a:t>
            </a:r>
          </a:p>
          <a:p>
            <a:pPr algn="l">
              <a:buFont typeface="Arial" panose="020B0604020202020204" pitchFamily="34" charset="0"/>
              <a:buChar char="•"/>
            </a:pPr>
            <a:r>
              <a:rPr lang="ja-JP" altLang="en-US" sz="2000" b="0" i="0" dirty="0">
                <a:solidFill>
                  <a:srgbClr val="444444"/>
                </a:solidFill>
                <a:effectLst/>
                <a:highlight>
                  <a:srgbClr val="FFFFFF"/>
                </a:highlight>
                <a:latin typeface="YuGothic"/>
              </a:rPr>
              <a:t>「全文の文字起こしを表示」をクリック（チェック）することを勧めます。</a:t>
            </a:r>
          </a:p>
        </p:txBody>
      </p:sp>
    </p:spTree>
    <p:extLst>
      <p:ext uri="{BB962C8B-B14F-4D97-AF65-F5344CB8AC3E}">
        <p14:creationId xmlns:p14="http://schemas.microsoft.com/office/powerpoint/2010/main" val="15435564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48547E4-7C59-8B05-06D3-CDF64E5481C7}"/>
              </a:ext>
            </a:extLst>
          </p:cNvPr>
          <p:cNvSpPr txBox="1"/>
          <p:nvPr/>
        </p:nvSpPr>
        <p:spPr>
          <a:xfrm>
            <a:off x="293914" y="381897"/>
            <a:ext cx="8621485" cy="5509200"/>
          </a:xfrm>
          <a:prstGeom prst="rect">
            <a:avLst/>
          </a:prstGeom>
          <a:noFill/>
        </p:spPr>
        <p:txBody>
          <a:bodyPr wrap="square">
            <a:spAutoFit/>
          </a:bodyPr>
          <a:lstStyle/>
          <a:p>
            <a:r>
              <a:rPr lang="en-US" altLang="ja-JP" sz="3200" b="1" dirty="0">
                <a:latin typeface="Times New Roman" panose="02020603050405020304" pitchFamily="18" charset="0"/>
                <a:cs typeface="Times New Roman" panose="02020603050405020304" pitchFamily="18" charset="0"/>
              </a:rPr>
              <a:t>Enabling Translated Captions</a:t>
            </a:r>
          </a:p>
          <a:p>
            <a:endParaRPr lang="en-US" altLang="ja-JP" sz="3200" dirty="0">
              <a:latin typeface="Times New Roman" panose="02020603050405020304" pitchFamily="18" charset="0"/>
              <a:cs typeface="Times New Roman" panose="02020603050405020304" pitchFamily="18" charset="0"/>
            </a:endParaRPr>
          </a:p>
          <a:p>
            <a:r>
              <a:rPr lang="en-US" altLang="ja-JP" sz="3200" dirty="0">
                <a:latin typeface="Times New Roman" panose="02020603050405020304" pitchFamily="18" charset="0"/>
                <a:cs typeface="Times New Roman" panose="02020603050405020304" pitchFamily="18" charset="0"/>
              </a:rPr>
              <a:t>Click the “Show Captions” icon at the bottom of the Zoom window.</a:t>
            </a:r>
          </a:p>
          <a:p>
            <a:r>
              <a:rPr lang="en-US" altLang="ja-JP" sz="3200" dirty="0">
                <a:latin typeface="Times New Roman" panose="02020603050405020304" pitchFamily="18" charset="0"/>
                <a:cs typeface="Times New Roman" panose="02020603050405020304" pitchFamily="18" charset="0"/>
              </a:rPr>
              <a:t>Click the ⌃ mark to the right of the captions icon to open the captions menu.</a:t>
            </a:r>
          </a:p>
          <a:p>
            <a:r>
              <a:rPr lang="en-US" altLang="ja-JP" sz="3200" dirty="0">
                <a:latin typeface="Times New Roman" panose="02020603050405020304" pitchFamily="18" charset="0"/>
                <a:cs typeface="Times New Roman" panose="02020603050405020304" pitchFamily="18" charset="0"/>
              </a:rPr>
              <a:t>Switch on “Translations”.</a:t>
            </a:r>
          </a:p>
          <a:p>
            <a:r>
              <a:rPr lang="en-US" altLang="ja-JP" sz="3200" dirty="0">
                <a:latin typeface="Times New Roman" panose="02020603050405020304" pitchFamily="18" charset="0"/>
                <a:cs typeface="Times New Roman" panose="02020603050405020304" pitchFamily="18" charset="0"/>
              </a:rPr>
              <a:t>Choose the language of the speaker: Japanese.</a:t>
            </a:r>
          </a:p>
          <a:p>
            <a:r>
              <a:rPr lang="en-US" altLang="ja-JP" sz="3200" dirty="0">
                <a:latin typeface="Times New Roman" panose="02020603050405020304" pitchFamily="18" charset="0"/>
                <a:cs typeface="Times New Roman" panose="02020603050405020304" pitchFamily="18" charset="0"/>
              </a:rPr>
              <a:t>Choose the language of the captions: English.</a:t>
            </a:r>
          </a:p>
          <a:p>
            <a:r>
              <a:rPr lang="en-US" altLang="ja-JP" sz="3200" dirty="0">
                <a:latin typeface="Times New Roman" panose="02020603050405020304" pitchFamily="18" charset="0"/>
                <a:cs typeface="Times New Roman" panose="02020603050405020304" pitchFamily="18" charset="0"/>
              </a:rPr>
              <a:t>Turn on “Show original and translated”</a:t>
            </a:r>
          </a:p>
          <a:p>
            <a:r>
              <a:rPr lang="en-US" altLang="ja-JP" sz="3200" dirty="0">
                <a:latin typeface="Times New Roman" panose="02020603050405020304" pitchFamily="18" charset="0"/>
                <a:cs typeface="Times New Roman" panose="02020603050405020304" pitchFamily="18" charset="0"/>
              </a:rPr>
              <a:t>It is recommended to turn on “View full transcript”.</a:t>
            </a:r>
            <a:endParaRPr lang="ja-JP" alt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2434482"/>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65</TotalTime>
  <Words>854</Words>
  <Application>Microsoft Office PowerPoint</Application>
  <PresentationFormat>画面に合わせる (4:3)</PresentationFormat>
  <Paragraphs>65</Paragraphs>
  <Slides>9</Slides>
  <Notes>0</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9</vt:i4>
      </vt:variant>
    </vt:vector>
  </HeadingPairs>
  <TitlesOfParts>
    <vt:vector size="15" baseType="lpstr">
      <vt:lpstr>YuGothic</vt:lpstr>
      <vt:lpstr>Arial</vt:lpstr>
      <vt:lpstr>Calibri</vt:lpstr>
      <vt:lpstr>Calibri Light</vt:lpstr>
      <vt:lpstr>Times New Roman</vt:lpstr>
      <vt:lpstr>Office テーマ</vt:lpstr>
      <vt:lpstr>Zoom 翻訳版字幕 の使用方法</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素 大城</dc:creator>
  <cp:lastModifiedBy>素 大城</cp:lastModifiedBy>
  <cp:revision>1</cp:revision>
  <dcterms:created xsi:type="dcterms:W3CDTF">2024-10-21T04:32:50Z</dcterms:created>
  <dcterms:modified xsi:type="dcterms:W3CDTF">2024-10-21T05:38:19Z</dcterms:modified>
</cp:coreProperties>
</file>